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9" r:id="rId4"/>
    <p:sldId id="261" r:id="rId5"/>
    <p:sldId id="304" r:id="rId6"/>
    <p:sldId id="287" r:id="rId7"/>
    <p:sldId id="286" r:id="rId8"/>
    <p:sldId id="283" r:id="rId9"/>
    <p:sldId id="282" r:id="rId10"/>
    <p:sldId id="284" r:id="rId11"/>
    <p:sldId id="285" r:id="rId12"/>
    <p:sldId id="264" r:id="rId13"/>
    <p:sldId id="266" r:id="rId14"/>
    <p:sldId id="262" r:id="rId15"/>
    <p:sldId id="288" r:id="rId16"/>
    <p:sldId id="290" r:id="rId17"/>
    <p:sldId id="294" r:id="rId18"/>
    <p:sldId id="298" r:id="rId19"/>
    <p:sldId id="295" r:id="rId20"/>
    <p:sldId id="296" r:id="rId21"/>
    <p:sldId id="297" r:id="rId22"/>
    <p:sldId id="291" r:id="rId23"/>
    <p:sldId id="299" r:id="rId24"/>
    <p:sldId id="300" r:id="rId25"/>
    <p:sldId id="301" r:id="rId26"/>
    <p:sldId id="302" r:id="rId27"/>
    <p:sldId id="303" r:id="rId28"/>
    <p:sldId id="293" r:id="rId29"/>
    <p:sldId id="292" r:id="rId30"/>
    <p:sldId id="305" r:id="rId31"/>
    <p:sldId id="306" r:id="rId32"/>
    <p:sldId id="307" r:id="rId33"/>
    <p:sldId id="310" r:id="rId34"/>
    <p:sldId id="312" r:id="rId35"/>
    <p:sldId id="316" r:id="rId36"/>
    <p:sldId id="311" r:id="rId37"/>
    <p:sldId id="318" r:id="rId38"/>
    <p:sldId id="317" r:id="rId39"/>
    <p:sldId id="308" r:id="rId40"/>
    <p:sldId id="319" r:id="rId41"/>
    <p:sldId id="263" r:id="rId42"/>
    <p:sldId id="265" r:id="rId43"/>
    <p:sldId id="280" r:id="rId44"/>
    <p:sldId id="268" r:id="rId45"/>
    <p:sldId id="269" r:id="rId46"/>
    <p:sldId id="327" r:id="rId47"/>
    <p:sldId id="326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9" r:id="rId56"/>
    <p:sldId id="277" r:id="rId57"/>
    <p:sldId id="278" r:id="rId58"/>
    <p:sldId id="267" r:id="rId59"/>
    <p:sldId id="320" r:id="rId60"/>
    <p:sldId id="321" r:id="rId61"/>
    <p:sldId id="322" r:id="rId62"/>
    <p:sldId id="323" r:id="rId63"/>
    <p:sldId id="324" r:id="rId64"/>
    <p:sldId id="325" r:id="rId65"/>
    <p:sldId id="26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304"/>
            <p14:sldId id="287"/>
            <p14:sldId id="286"/>
          </p14:sldIdLst>
        </p14:section>
        <p14:section name="manifesto" id="{CEEF8C71-86C7-47E5-BB00-804B18E9324F}">
          <p14:sldIdLst>
            <p14:sldId id="283"/>
            <p14:sldId id="282"/>
            <p14:sldId id="284"/>
            <p14:sldId id="285"/>
            <p14:sldId id="264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Programmation collaborative" id="{25F96E7D-F7D6-4EA7-B57F-F557691A334D}">
          <p14:sldIdLst>
            <p14:sldId id="305"/>
            <p14:sldId id="306"/>
            <p14:sldId id="307"/>
            <p14:sldId id="310"/>
            <p14:sldId id="312"/>
            <p14:sldId id="316"/>
            <p14:sldId id="311"/>
            <p14:sldId id="318"/>
            <p14:sldId id="317"/>
            <p14:sldId id="308"/>
            <p14:sldId id="319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327"/>
            <p14:sldId id="326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78"/>
            <p14:sldId id="267"/>
          </p14:sldIdLst>
        </p14:section>
        <p14:section name="BDD" id="{E4829350-66EF-4C7E-84E7-C8EF38197EA6}">
          <p14:sldIdLst/>
        </p14:section>
        <p14:section name="refactoring" id="{4C4BEA5F-A659-4B43-B101-58EE137CC041}">
          <p14:sldIdLst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debugging" id="{13741A4D-4F0C-4E16-99B8-C2B34CB165D1}">
          <p14:sldIdLst/>
        </p14:section>
        <p14:section name="references" id="{B6F55BA4-4C0C-4933-B873-00E5C8EF1DA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1" autoAdjust="0"/>
    <p:restoredTop sz="91163" autoAdjust="0"/>
  </p:normalViewPr>
  <p:slideViewPr>
    <p:cSldViewPr snapToGrid="0">
      <p:cViewPr>
        <p:scale>
          <a:sx n="103" d="100"/>
          <a:sy n="103" d="100"/>
        </p:scale>
        <p:origin x="648" y="9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	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</a:t>
            </a:r>
            <a:r>
              <a:rPr lang="fr-FR" dirty="0" err="1"/>
              <a:t>QckxruozjRg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3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limited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about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"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closely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related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the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don't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strangers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immediate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2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/photos/mpN7xjKQ_Ns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72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</a:t>
            </a:r>
            <a:r>
              <a:rPr lang="fr-FR" dirty="0" err="1"/>
              <a:t>morgan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0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https://unsplash.com/photos/4h0HqC3K4-c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11/21/22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2.svg"/><Relationship Id="rId5" Type="http://schemas.openxmlformats.org/officeDocument/2006/relationships/image" Target="../media/image87.sv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6" y="3424427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Integration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3048A6-28D6-EA81-5BFC-A1FAAAF0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collaborative</a:t>
            </a:r>
          </a:p>
        </p:txBody>
      </p:sp>
      <p:pic>
        <p:nvPicPr>
          <p:cNvPr id="1026" name="Picture 2" descr="group of people using laptop computer">
            <a:extLst>
              <a:ext uri="{FF2B5EF4-FFF2-40B4-BE49-F238E27FC236}">
                <a16:creationId xmlns:a16="http://schemas.microsoft.com/office/drawing/2014/main" id="{3903516A-C7A1-0E21-9A5A-E16AE47C35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4035" r="-13" b="35351"/>
          <a:stretch/>
        </p:blipFill>
        <p:spPr bwMode="auto">
          <a:xfrm>
            <a:off x="251927" y="2575249"/>
            <a:ext cx="11691257" cy="39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B76A3-BD0D-CFD8-DD98-48CCDD93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Efficient Collaboration</a:t>
            </a:r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4C4F2D97-110B-AB19-F9A2-E3210A70009C}"/>
              </a:ext>
            </a:extLst>
          </p:cNvPr>
          <p:cNvSpPr/>
          <p:nvPr/>
        </p:nvSpPr>
        <p:spPr>
          <a:xfrm>
            <a:off x="1026367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Pair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6375C054-D876-81C7-DA95-FB14FD80CD49}"/>
              </a:ext>
            </a:extLst>
          </p:cNvPr>
          <p:cNvSpPr/>
          <p:nvPr/>
        </p:nvSpPr>
        <p:spPr>
          <a:xfrm>
            <a:off x="4416490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Mob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33047878-3592-C9E7-1C7D-7D77966B8BD5}"/>
              </a:ext>
            </a:extLst>
          </p:cNvPr>
          <p:cNvSpPr/>
          <p:nvPr/>
        </p:nvSpPr>
        <p:spPr>
          <a:xfrm>
            <a:off x="7806613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Code </a:t>
            </a:r>
          </a:p>
          <a:p>
            <a:pPr algn="ctr"/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54558CB-2A0B-4D08-A1DB-8F0C5EF65006}"/>
              </a:ext>
            </a:extLst>
          </p:cNvPr>
          <p:cNvSpPr/>
          <p:nvPr/>
        </p:nvSpPr>
        <p:spPr>
          <a:xfrm>
            <a:off x="1026367" y="4276531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 as</a:t>
            </a:r>
          </a:p>
          <a:p>
            <a:pPr algn="ctr"/>
            <a:r>
              <a:rPr lang="fr-FR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32946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7609D62-6C7F-B2A0-BA7C-81A588159ABA}"/>
              </a:ext>
            </a:extLst>
          </p:cNvPr>
          <p:cNvGrpSpPr/>
          <p:nvPr/>
        </p:nvGrpSpPr>
        <p:grpSpPr>
          <a:xfrm>
            <a:off x="6002156" y="2662436"/>
            <a:ext cx="1617209" cy="2250384"/>
            <a:chOff x="3691171" y="2753810"/>
            <a:chExt cx="1617209" cy="2250384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3055837"/>
              <a:ext cx="751931" cy="751931"/>
            </a:xfrm>
            <a:prstGeom prst="rect">
              <a:avLst/>
            </a:prstGeom>
          </p:spPr>
        </p:pic>
        <p:pic>
          <p:nvPicPr>
            <p:cNvPr id="24" name="Graphique 23" descr="Ordinateur portable avec un remplissage uni">
              <a:extLst>
                <a:ext uri="{FF2B5EF4-FFF2-40B4-BE49-F238E27FC236}">
                  <a16:creationId xmlns:a16="http://schemas.microsoft.com/office/drawing/2014/main" id="{D12B7336-5621-E57B-5451-7CF677D5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2753810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3055837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4252263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3950236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4252263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351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?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manages keyboard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guidance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5033077" y="493958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switches </a:t>
            </a:r>
            <a:r>
              <a:rPr lang="fr-FR" dirty="0" err="1"/>
              <a:t>from</a:t>
            </a:r>
            <a:r>
              <a:rPr lang="fr-FR" dirty="0"/>
              <a:t> time to time</a:t>
            </a:r>
          </a:p>
        </p:txBody>
      </p:sp>
    </p:spTree>
    <p:extLst>
      <p:ext uri="{BB962C8B-B14F-4D97-AF65-F5344CB8AC3E}">
        <p14:creationId xmlns:p14="http://schemas.microsoft.com/office/powerpoint/2010/main" val="100199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</a:t>
            </a:r>
            <a:r>
              <a:rPr lang="fr-FR" dirty="0" err="1"/>
              <a:t>strong</a:t>
            </a:r>
            <a:r>
              <a:rPr lang="fr-FR" dirty="0"/>
              <a:t>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writes</a:t>
            </a:r>
            <a:r>
              <a:rPr lang="fr-FR" dirty="0"/>
              <a:t> the code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express solution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4919730" y="4917282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are not </a:t>
            </a:r>
            <a:r>
              <a:rPr lang="fr-FR" dirty="0" err="1"/>
              <a:t>switched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78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449" y="214025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silent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810" y="244227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6088" y="2442277"/>
            <a:ext cx="751931" cy="751931"/>
          </a:xfrm>
          <a:prstGeom prst="rect">
            <a:avLst/>
          </a:prstGeom>
        </p:spPr>
      </p:pic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1853145" y="4380463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one can talk, </a:t>
            </a:r>
            <a:r>
              <a:rPr lang="fr-FR" dirty="0" err="1"/>
              <a:t>draw</a:t>
            </a:r>
            <a:r>
              <a:rPr lang="fr-FR" dirty="0"/>
              <a:t>, comment</a:t>
            </a:r>
          </a:p>
        </p:txBody>
      </p:sp>
      <p:sp>
        <p:nvSpPr>
          <p:cNvPr id="3" name="Carré corné 2">
            <a:extLst>
              <a:ext uri="{FF2B5EF4-FFF2-40B4-BE49-F238E27FC236}">
                <a16:creationId xmlns:a16="http://schemas.microsoft.com/office/drawing/2014/main" id="{344FD083-106A-D8BB-0995-FBA1333B1284}"/>
              </a:ext>
            </a:extLst>
          </p:cNvPr>
          <p:cNvSpPr/>
          <p:nvPr/>
        </p:nvSpPr>
        <p:spPr>
          <a:xfrm>
            <a:off x="8915965" y="2068313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Help building </a:t>
            </a:r>
            <a:r>
              <a:rPr lang="fr-FR" dirty="0" err="1"/>
              <a:t>alignment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396F0AF-81D1-67D5-FD77-49C09078384F}"/>
              </a:ext>
            </a:extLst>
          </p:cNvPr>
          <p:cNvSpPr/>
          <p:nvPr/>
        </p:nvSpPr>
        <p:spPr>
          <a:xfrm>
            <a:off x="8915965" y="3333024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Naming</a:t>
            </a:r>
            <a:r>
              <a:rPr lang="fr-FR" dirty="0"/>
              <a:t> convergence</a:t>
            </a:r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4A4B6718-1B22-AAFC-950A-971D89EF5911}"/>
              </a:ext>
            </a:extLst>
          </p:cNvPr>
          <p:cNvSpPr/>
          <p:nvPr/>
        </p:nvSpPr>
        <p:spPr>
          <a:xfrm>
            <a:off x="8895500" y="4597735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intention</a:t>
            </a:r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72F27900-96E9-32FF-FBD4-7915544347DC}"/>
              </a:ext>
            </a:extLst>
          </p:cNvPr>
          <p:cNvSpPr/>
          <p:nvPr/>
        </p:nvSpPr>
        <p:spPr>
          <a:xfrm>
            <a:off x="6095998" y="2892181"/>
            <a:ext cx="2506816" cy="199205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Let code </a:t>
            </a:r>
            <a:r>
              <a:rPr lang="fr-FR" dirty="0" err="1"/>
              <a:t>speak</a:t>
            </a:r>
            <a:r>
              <a:rPr lang="fr-FR" dirty="0"/>
              <a:t> out </a:t>
            </a:r>
            <a:r>
              <a:rPr lang="fr-FR" dirty="0" err="1"/>
              <a:t>loud</a:t>
            </a:r>
            <a:r>
              <a:rPr lang="fr-FR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4119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ping </a:t>
            </a:r>
            <a:r>
              <a:rPr lang="fr-FR" dirty="0" err="1"/>
              <a:t>pong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720974" y="4180931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55014" y="2782669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23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</a:t>
            </a:r>
            <a:r>
              <a:rPr lang="fr-FR" dirty="0" err="1"/>
              <a:t>evil</a:t>
            </a:r>
            <a:r>
              <a:rPr lang="fr-FR" dirty="0"/>
              <a:t>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450728" y="4191306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03461" y="2804577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008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14A172-351B-BE80-B668-C051EA9F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14ADB848-45F8-49E0-4617-B0BE5FDBF3B4}"/>
              </a:ext>
            </a:extLst>
          </p:cNvPr>
          <p:cNvSpPr/>
          <p:nvPr/>
        </p:nvSpPr>
        <p:spPr>
          <a:xfrm>
            <a:off x="978695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exhausting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9015D04-4606-952E-886D-6F340D504B87}"/>
              </a:ext>
            </a:extLst>
          </p:cNvPr>
          <p:cNvSpPr/>
          <p:nvPr/>
        </p:nvSpPr>
        <p:spPr>
          <a:xfrm>
            <a:off x="978695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breaks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079E73A2-DCE4-5559-9D4F-6DB3341B7DF3}"/>
              </a:ext>
            </a:extLst>
          </p:cNvPr>
          <p:cNvSpPr/>
          <p:nvPr/>
        </p:nvSpPr>
        <p:spPr>
          <a:xfrm>
            <a:off x="3628493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 </a:t>
            </a:r>
            <a:r>
              <a:rPr lang="fr-FR" dirty="0" err="1"/>
              <a:t>boxed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131A1A8F-B3F8-8360-2A1D-67684B45F174}"/>
              </a:ext>
            </a:extLst>
          </p:cNvPr>
          <p:cNvSpPr/>
          <p:nvPr/>
        </p:nvSpPr>
        <p:spPr>
          <a:xfrm>
            <a:off x="3628493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yes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agree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8670BF65-C426-56E8-367C-29EA5448035E}"/>
              </a:ext>
            </a:extLst>
          </p:cNvPr>
          <p:cNvSpPr/>
          <p:nvPr/>
        </p:nvSpPr>
        <p:spPr>
          <a:xfrm>
            <a:off x="6278291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no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disagree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C45E9CB5-92E6-56A6-F8E9-0CA0291D4672}"/>
              </a:ext>
            </a:extLst>
          </p:cNvPr>
          <p:cNvSpPr/>
          <p:nvPr/>
        </p:nvSpPr>
        <p:spPr>
          <a:xfrm>
            <a:off x="6278291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Leap</a:t>
            </a:r>
            <a:r>
              <a:rPr lang="fr-FR" dirty="0"/>
              <a:t> of </a:t>
            </a:r>
            <a:r>
              <a:rPr lang="fr-FR" dirty="0" err="1"/>
              <a:t>faith</a:t>
            </a:r>
            <a:r>
              <a:rPr lang="fr-FR" dirty="0"/>
              <a:t> </a:t>
            </a:r>
            <a:r>
              <a:rPr lang="fr-FR" dirty="0" err="1"/>
              <a:t>sometimes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BA59956-7FF4-5546-2D69-90992C05D73B}"/>
              </a:ext>
            </a:extLst>
          </p:cNvPr>
          <p:cNvSpPr/>
          <p:nvPr/>
        </p:nvSpPr>
        <p:spPr>
          <a:xfrm>
            <a:off x="978695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 </a:t>
            </a:r>
            <a:r>
              <a:rPr lang="fr-FR" dirty="0" err="1"/>
              <a:t>common</a:t>
            </a:r>
            <a:r>
              <a:rPr lang="fr-FR" dirty="0"/>
              <a:t> objective</a:t>
            </a:r>
          </a:p>
        </p:txBody>
      </p:sp>
      <p:sp>
        <p:nvSpPr>
          <p:cNvPr id="11" name="Carré corné 10">
            <a:extLst>
              <a:ext uri="{FF2B5EF4-FFF2-40B4-BE49-F238E27FC236}">
                <a16:creationId xmlns:a16="http://schemas.microsoft.com/office/drawing/2014/main" id="{33D4CC45-1581-F6A8-7CB3-6259123B3A98}"/>
              </a:ext>
            </a:extLst>
          </p:cNvPr>
          <p:cNvSpPr/>
          <p:nvPr/>
        </p:nvSpPr>
        <p:spPr>
          <a:xfrm>
            <a:off x="3628493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Retrospect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session</a:t>
            </a:r>
          </a:p>
        </p:txBody>
      </p:sp>
      <p:sp>
        <p:nvSpPr>
          <p:cNvPr id="12" name="Carré corné 11">
            <a:extLst>
              <a:ext uri="{FF2B5EF4-FFF2-40B4-BE49-F238E27FC236}">
                <a16:creationId xmlns:a16="http://schemas.microsoft.com/office/drawing/2014/main" id="{E0FACAC9-76EE-71AF-35F2-5BD11AA88744}"/>
              </a:ext>
            </a:extLst>
          </p:cNvPr>
          <p:cNvSpPr/>
          <p:nvPr/>
        </p:nvSpPr>
        <p:spPr>
          <a:xfrm>
            <a:off x="6278291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Open</a:t>
            </a:r>
          </a:p>
          <a:p>
            <a:pPr algn="ctr"/>
            <a:r>
              <a:rPr lang="fr-FR" dirty="0"/>
              <a:t>communication</a:t>
            </a:r>
          </a:p>
        </p:txBody>
      </p:sp>
      <p:sp>
        <p:nvSpPr>
          <p:cNvPr id="13" name="Carré corné 12">
            <a:extLst>
              <a:ext uri="{FF2B5EF4-FFF2-40B4-BE49-F238E27FC236}">
                <a16:creationId xmlns:a16="http://schemas.microsoft.com/office/drawing/2014/main" id="{C47C111E-C206-393F-05A3-4529E0B03488}"/>
              </a:ext>
            </a:extLst>
          </p:cNvPr>
          <p:cNvSpPr/>
          <p:nvPr/>
        </p:nvSpPr>
        <p:spPr>
          <a:xfrm>
            <a:off x="8928089" y="1767241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Silence</a:t>
            </a:r>
          </a:p>
          <a:p>
            <a:pPr algn="ctr"/>
            <a:r>
              <a:rPr lang="fr-FR" dirty="0" err="1"/>
              <a:t>stinks</a:t>
            </a:r>
            <a:endParaRPr lang="fr-FR" dirty="0"/>
          </a:p>
        </p:txBody>
      </p:sp>
      <p:sp>
        <p:nvSpPr>
          <p:cNvPr id="14" name="Carré corné 13">
            <a:extLst>
              <a:ext uri="{FF2B5EF4-FFF2-40B4-BE49-F238E27FC236}">
                <a16:creationId xmlns:a16="http://schemas.microsoft.com/office/drawing/2014/main" id="{5E4AF6FE-6094-987E-92DF-1664BE2AA051}"/>
              </a:ext>
            </a:extLst>
          </p:cNvPr>
          <p:cNvSpPr/>
          <p:nvPr/>
        </p:nvSpPr>
        <p:spPr>
          <a:xfrm>
            <a:off x="8928089" y="3169774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Don’t change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F85FA064-45F2-778B-DF70-519F31FC0794}"/>
              </a:ext>
            </a:extLst>
          </p:cNvPr>
          <p:cNvSpPr/>
          <p:nvPr/>
        </p:nvSpPr>
        <p:spPr>
          <a:xfrm>
            <a:off x="8928089" y="4572307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Everyone</a:t>
            </a:r>
            <a:r>
              <a:rPr lang="fr-FR" dirty="0"/>
              <a:t> has </a:t>
            </a:r>
            <a:r>
              <a:rPr lang="fr-FR" dirty="0" err="1"/>
              <a:t>own</a:t>
            </a:r>
            <a:r>
              <a:rPr lang="fr-FR" dirty="0"/>
              <a:t> computer</a:t>
            </a:r>
          </a:p>
        </p:txBody>
      </p:sp>
    </p:spTree>
    <p:extLst>
      <p:ext uri="{BB962C8B-B14F-4D97-AF65-F5344CB8AC3E}">
        <p14:creationId xmlns:p14="http://schemas.microsoft.com/office/powerpoint/2010/main" val="22933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Mob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05CB5-9ACC-D6AE-17E7-FE02B33537A9}"/>
              </a:ext>
            </a:extLst>
          </p:cNvPr>
          <p:cNvGrpSpPr/>
          <p:nvPr/>
        </p:nvGrpSpPr>
        <p:grpSpPr>
          <a:xfrm>
            <a:off x="6002156" y="2813449"/>
            <a:ext cx="1617209" cy="1948357"/>
            <a:chOff x="6002156" y="2964463"/>
            <a:chExt cx="1617209" cy="1948357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2964463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2964463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4160889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1243" y="3592107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4160889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33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BE2BA-5E0F-1773-8A84-D95C4C4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TODO - 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6D520-14BD-030D-3F49-4578412C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508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 practices » or « code </a:t>
            </a:r>
            <a:r>
              <a:rPr lang="fr-FR" dirty="0" err="1"/>
              <a:t>smells</a:t>
            </a:r>
            <a:r>
              <a:rPr lang="fr-FR" dirty="0"/>
              <a:t> » </a:t>
            </a:r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Rule of </a:t>
            </a:r>
            <a:r>
              <a:rPr lang="fr-FR" dirty="0" err="1"/>
              <a:t>thumb</a:t>
            </a:r>
            <a:r>
              <a:rPr lang="fr-FR" dirty="0"/>
              <a:t> 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121392" cy="4805082"/>
          </a:xfrm>
        </p:spPr>
        <p:txBody>
          <a:bodyPr>
            <a:normAutofit/>
          </a:bodyPr>
          <a:lstStyle/>
          <a:p>
            <a:r>
              <a:rPr lang="fr-FR" dirty="0"/>
              <a:t>Be </a:t>
            </a:r>
            <a:r>
              <a:rPr lang="fr-FR" dirty="0" err="1"/>
              <a:t>professionnal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KISS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lvl="1"/>
            <a:r>
              <a:rPr lang="fr-FR" dirty="0"/>
              <a:t>Boy scout </a:t>
            </a:r>
            <a:r>
              <a:rPr lang="fr-FR" dirty="0" err="1"/>
              <a:t>rul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DRY / DIE</a:t>
            </a:r>
          </a:p>
          <a:p>
            <a:endParaRPr lang="fr-FR" dirty="0"/>
          </a:p>
          <a:p>
            <a:r>
              <a:rPr lang="fr-FR" dirty="0"/>
              <a:t>Be a team </a:t>
            </a:r>
            <a:r>
              <a:rPr lang="fr-FR" dirty="0" err="1"/>
              <a:t>player</a:t>
            </a:r>
            <a:endParaRPr lang="fr-FR" dirty="0"/>
          </a:p>
          <a:p>
            <a:pPr lvl="1"/>
            <a:r>
              <a:rPr lang="fr-FR" dirty="0"/>
              <a:t>Follow </a:t>
            </a:r>
            <a:r>
              <a:rPr lang="fr-FR" dirty="0" err="1"/>
              <a:t>company</a:t>
            </a:r>
            <a:r>
              <a:rPr lang="fr-FR" dirty="0"/>
              <a:t> / team standard conventions</a:t>
            </a:r>
          </a:p>
          <a:p>
            <a:pPr lvl="1"/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4BE16430-C187-1DFD-BE99-615AD78EBEC8}"/>
              </a:ext>
            </a:extLst>
          </p:cNvPr>
          <p:cNvSpPr/>
          <p:nvPr/>
        </p:nvSpPr>
        <p:spPr>
          <a:xfrm>
            <a:off x="8329961" y="1828800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 a lead </a:t>
            </a:r>
            <a:r>
              <a:rPr lang="fr-FR" dirty="0" err="1"/>
              <a:t>material</a:t>
            </a:r>
            <a:endParaRPr lang="fr-FR" dirty="0"/>
          </a:p>
          <a:p>
            <a:pPr algn="ctr"/>
            <a:r>
              <a:rPr lang="fr-FR" dirty="0"/>
              <a:t>&amp; lead by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DB2A53B7-C964-F16F-3E1A-E02B1092630A}"/>
              </a:ext>
            </a:extLst>
          </p:cNvPr>
          <p:cNvSpPr/>
          <p:nvPr/>
        </p:nvSpPr>
        <p:spPr>
          <a:xfrm>
            <a:off x="8329961" y="3998259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Demonstrate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your</a:t>
            </a:r>
            <a:r>
              <a:rPr lang="fr-FR" dirty="0"/>
              <a:t> expertise</a:t>
            </a:r>
          </a:p>
          <a:p>
            <a:pPr algn="ctr"/>
            <a:r>
              <a:rPr lang="fr-FR" dirty="0"/>
              <a:t>&amp; respect </a:t>
            </a:r>
            <a:br>
              <a:rPr lang="fr-FR" dirty="0"/>
            </a:br>
            <a:r>
              <a:rPr lang="fr-FR" dirty="0" err="1"/>
              <a:t>other’s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5556504" cy="4805082"/>
          </a:xfrm>
        </p:spPr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pPr lvl="1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1C9E4-13F0-BAAD-A1D7-D53FCFA9CE19}"/>
              </a:ext>
            </a:extLst>
          </p:cNvPr>
          <p:cNvSpPr/>
          <p:nvPr/>
        </p:nvSpPr>
        <p:spPr>
          <a:xfrm>
            <a:off x="6991292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9463D-B897-4F0B-4CAF-87426337C6D0}"/>
              </a:ext>
            </a:extLst>
          </p:cNvPr>
          <p:cNvSpPr/>
          <p:nvPr/>
        </p:nvSpPr>
        <p:spPr>
          <a:xfrm>
            <a:off x="9879198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BC17C4D-10A3-7597-0D32-182BB9F7832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764596" y="1965446"/>
            <a:ext cx="11146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AD33466-9520-4DFE-9925-165BC260E415}"/>
              </a:ext>
            </a:extLst>
          </p:cNvPr>
          <p:cNvSpPr txBox="1"/>
          <p:nvPr/>
        </p:nvSpPr>
        <p:spPr>
          <a:xfrm>
            <a:off x="8965580" y="156957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A8305-D48D-0BAB-D525-87DAAE64A364}"/>
              </a:ext>
            </a:extLst>
          </p:cNvPr>
          <p:cNvSpPr/>
          <p:nvPr/>
        </p:nvSpPr>
        <p:spPr>
          <a:xfrm>
            <a:off x="6991292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3762D2-25DC-1F3E-F51B-228BB3E02AB1}"/>
              </a:ext>
            </a:extLst>
          </p:cNvPr>
          <p:cNvSpPr/>
          <p:nvPr/>
        </p:nvSpPr>
        <p:spPr>
          <a:xfrm>
            <a:off x="9879198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2EA6B7-6B4B-BCB7-685D-42B7CB943AB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764596" y="4861934"/>
            <a:ext cx="1114602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6E15D8C-955C-9531-D703-E49BB46F0AE4}"/>
              </a:ext>
            </a:extLst>
          </p:cNvPr>
          <p:cNvSpPr txBox="1"/>
          <p:nvPr/>
        </p:nvSpPr>
        <p:spPr>
          <a:xfrm>
            <a:off x="8420690" y="565367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96078-8062-92C2-4DA5-48F2CE42A7A5}"/>
              </a:ext>
            </a:extLst>
          </p:cNvPr>
          <p:cNvSpPr/>
          <p:nvPr/>
        </p:nvSpPr>
        <p:spPr>
          <a:xfrm>
            <a:off x="9879198" y="565367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IService</a:t>
            </a:r>
            <a:endParaRPr lang="fr-FR" dirty="0"/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2F2FE5F9-1C32-AA99-4DE5-D2F8155EB996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16200000" flipH="1">
            <a:off x="8482702" y="4653045"/>
            <a:ext cx="791738" cy="20012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2B3B6F2-4B6B-43FE-31E7-73359D2CBF1A}"/>
              </a:ext>
            </a:extLst>
          </p:cNvPr>
          <p:cNvSpPr/>
          <p:nvPr/>
        </p:nvSpPr>
        <p:spPr>
          <a:xfrm>
            <a:off x="8435245" y="320174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Builder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C393AFF-8018-0999-9512-3966854A9ED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0765850" y="5257803"/>
            <a:ext cx="0" cy="39586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>
            <a:extLst>
              <a:ext uri="{FF2B5EF4-FFF2-40B4-BE49-F238E27FC236}">
                <a16:creationId xmlns:a16="http://schemas.microsoft.com/office/drawing/2014/main" id="{E5C0AC90-9BA1-CEFA-8EF7-C715BCC61B81}"/>
              </a:ext>
            </a:extLst>
          </p:cNvPr>
          <p:cNvSpPr/>
          <p:nvPr/>
        </p:nvSpPr>
        <p:spPr>
          <a:xfrm rot="10800000">
            <a:off x="10671552" y="5485060"/>
            <a:ext cx="188595" cy="168611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9B24A7EB-296B-C214-0C55-D8CD79FA38C7}"/>
              </a:ext>
            </a:extLst>
          </p:cNvPr>
          <p:cNvCxnSpPr>
            <a:cxnSpLocks/>
            <a:stCxn id="16" idx="1"/>
            <a:endCxn id="9" idx="0"/>
          </p:cNvCxnSpPr>
          <p:nvPr/>
        </p:nvCxnSpPr>
        <p:spPr>
          <a:xfrm rot="10800000" flipV="1">
            <a:off x="7877945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>
            <a:extLst>
              <a:ext uri="{FF2B5EF4-FFF2-40B4-BE49-F238E27FC236}">
                <a16:creationId xmlns:a16="http://schemas.microsoft.com/office/drawing/2014/main" id="{7689C9E7-D0B8-40A4-86C6-344AB6B68687}"/>
              </a:ext>
            </a:extLst>
          </p:cNvPr>
          <p:cNvCxnSpPr>
            <a:cxnSpLocks/>
            <a:stCxn id="16" idx="3"/>
            <a:endCxn id="10" idx="0"/>
          </p:cNvCxnSpPr>
          <p:nvPr/>
        </p:nvCxnSpPr>
        <p:spPr>
          <a:xfrm>
            <a:off x="10208549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7C3D3B8-0AD6-84EF-E378-591191D2EF95}"/>
              </a:ext>
            </a:extLst>
          </p:cNvPr>
          <p:cNvSpPr txBox="1"/>
          <p:nvPr/>
        </p:nvSpPr>
        <p:spPr>
          <a:xfrm>
            <a:off x="6837883" y="3656259"/>
            <a:ext cx="9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creates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414487-77FF-086B-FD87-5A12E7E160A9}"/>
              </a:ext>
            </a:extLst>
          </p:cNvPr>
          <p:cNvSpPr txBox="1"/>
          <p:nvPr/>
        </p:nvSpPr>
        <p:spPr>
          <a:xfrm>
            <a:off x="10827500" y="3683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F0A40-B527-C674-74E7-6699D489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polymorphism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D6EF53-72DF-5B32-A173-98A9FC2566E8}"/>
              </a:ext>
            </a:extLst>
          </p:cNvPr>
          <p:cNvSpPr txBox="1"/>
          <p:nvPr/>
        </p:nvSpPr>
        <p:spPr>
          <a:xfrm>
            <a:off x="2893220" y="1394995"/>
            <a:ext cx="87592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Polymorphism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dirty="0">
                <a:solidFill>
                  <a:srgbClr val="657B83"/>
                </a:solidFill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dontDo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B589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fr-FR" sz="1600" b="0" dirty="0" err="1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343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F6520-90DA-A42B-F105-02D683D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Law of Demeter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00AA7-5806-9ADE-B400-2623E1BA2FBA}"/>
              </a:ext>
            </a:extLst>
          </p:cNvPr>
          <p:cNvSpPr/>
          <p:nvPr/>
        </p:nvSpPr>
        <p:spPr>
          <a:xfrm>
            <a:off x="539494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have </a:t>
            </a:r>
            <a:r>
              <a:rPr lang="fr-FR" sz="2400" dirty="0" err="1"/>
              <a:t>limited</a:t>
            </a:r>
            <a:r>
              <a:rPr lang="fr-FR" sz="2400" dirty="0"/>
              <a:t> </a:t>
            </a:r>
            <a:r>
              <a:rPr lang="fr-FR" sz="2400" dirty="0" err="1"/>
              <a:t>knowledge</a:t>
            </a:r>
            <a:r>
              <a:rPr lang="fr-FR" sz="2400" dirty="0"/>
              <a:t> about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units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unless</a:t>
            </a:r>
            <a:r>
              <a:rPr lang="fr-FR" sz="2400" dirty="0"/>
              <a:t> </a:t>
            </a:r>
            <a:r>
              <a:rPr lang="fr-FR" sz="2400" dirty="0" err="1"/>
              <a:t>closely</a:t>
            </a:r>
            <a:r>
              <a:rPr lang="fr-FR" sz="2400" dirty="0"/>
              <a:t> </a:t>
            </a:r>
            <a:r>
              <a:rPr lang="fr-FR" sz="2400" dirty="0" err="1"/>
              <a:t>related</a:t>
            </a:r>
            <a:r>
              <a:rPr lang="fr-FR" sz="24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5A49F-90E9-0F62-2D98-B834D6B58214}"/>
              </a:ext>
            </a:extLst>
          </p:cNvPr>
          <p:cNvSpPr/>
          <p:nvPr/>
        </p:nvSpPr>
        <p:spPr>
          <a:xfrm>
            <a:off x="6467707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talk to </a:t>
            </a:r>
            <a:r>
              <a:rPr lang="fr-FR" sz="2400" dirty="0" err="1"/>
              <a:t>its</a:t>
            </a:r>
            <a:r>
              <a:rPr lang="fr-FR" sz="2400" dirty="0"/>
              <a:t> (</a:t>
            </a:r>
            <a:r>
              <a:rPr lang="fr-FR" sz="2400" dirty="0" err="1"/>
              <a:t>immediate</a:t>
            </a:r>
            <a:r>
              <a:rPr lang="fr-FR" sz="2400" dirty="0"/>
              <a:t>) </a:t>
            </a:r>
            <a:r>
              <a:rPr lang="fr-FR" sz="2400" dirty="0" err="1"/>
              <a:t>friends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don’t</a:t>
            </a:r>
            <a:r>
              <a:rPr lang="fr-FR" sz="2400" dirty="0"/>
              <a:t> talk to </a:t>
            </a:r>
            <a:r>
              <a:rPr lang="fr-FR" sz="2400" dirty="0" err="1"/>
              <a:t>strangers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99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 e.g. </a:t>
            </a:r>
            <a:r>
              <a:rPr lang="fr-FR" dirty="0" err="1"/>
              <a:t>name</a:t>
            </a:r>
            <a:r>
              <a:rPr lang="fr-FR" dirty="0"/>
              <a:t>, date, etc.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1C6-4232-E071-EFD2-451715E7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Flatsharing</a:t>
            </a:r>
            <a:endParaRPr lang="fr-FR" dirty="0"/>
          </a:p>
        </p:txBody>
      </p:sp>
      <p:pic>
        <p:nvPicPr>
          <p:cNvPr id="1026" name="Picture 2" descr="audio mixer set">
            <a:extLst>
              <a:ext uri="{FF2B5EF4-FFF2-40B4-BE49-F238E27FC236}">
                <a16:creationId xmlns:a16="http://schemas.microsoft.com/office/drawing/2014/main" id="{7D73A698-5F8F-4573-7173-953B78900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2999"/>
          <a:stretch/>
        </p:blipFill>
        <p:spPr bwMode="auto">
          <a:xfrm>
            <a:off x="539495" y="1371600"/>
            <a:ext cx="11113007" cy="50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D072-8E54-7E5F-EBCC-9076B94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81DD-1C03-C872-0215-FD1AAFBC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Write test and code </a:t>
            </a:r>
            <a:r>
              <a:rPr lang="fr-FR" dirty="0" err="1"/>
              <a:t>together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until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written</a:t>
            </a:r>
            <a:r>
              <a:rPr lang="fr-FR" dirty="0"/>
              <a:t> a </a:t>
            </a:r>
            <a:r>
              <a:rPr lang="fr-FR" dirty="0" err="1"/>
              <a:t>failing</a:t>
            </a:r>
            <a:r>
              <a:rPr lang="fr-FR" dirty="0"/>
              <a:t> unit test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more of a unit test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fail (</a:t>
            </a:r>
            <a:r>
              <a:rPr lang="fr-FR" dirty="0" err="1"/>
              <a:t>including</a:t>
            </a:r>
            <a:r>
              <a:rPr lang="fr-FR" dirty="0"/>
              <a:t> compilation </a:t>
            </a:r>
            <a:r>
              <a:rPr lang="fr-FR" dirty="0" err="1"/>
              <a:t>errors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the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test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77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9FD3A60-BA69-0ABD-F208-AB5B72E7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2050" name="Picture 2" descr="three men sitting on chair beside tables">
            <a:extLst>
              <a:ext uri="{FF2B5EF4-FFF2-40B4-BE49-F238E27FC236}">
                <a16:creationId xmlns:a16="http://schemas.microsoft.com/office/drawing/2014/main" id="{185F5684-8EF2-EC4E-5BDF-6509B26AA7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3" b="28451"/>
          <a:stretch/>
        </p:blipFill>
        <p:spPr bwMode="auto">
          <a:xfrm>
            <a:off x="234176" y="2520175"/>
            <a:ext cx="11697629" cy="39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0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8230E-55C3-05EE-1965-700CF687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5" name="Espace réservé du contenu 4" descr="Personne avec une idée avec un remplissage uni">
            <a:extLst>
              <a:ext uri="{FF2B5EF4-FFF2-40B4-BE49-F238E27FC236}">
                <a16:creationId xmlns:a16="http://schemas.microsoft.com/office/drawing/2014/main" id="{DCD28D4F-822D-CE66-7438-2030F91C7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6455" y="1970215"/>
            <a:ext cx="1787912" cy="1787912"/>
          </a:xfr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893D8D87-0D0B-FDB6-3E1E-97AFD21E7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449" y="2159918"/>
            <a:ext cx="1029090" cy="1029090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B6DB85C3-6C8D-CEAA-C035-6CD3080BA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176" y="2843727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1D170FE5-FBCB-D062-B829-0792EA896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9410" y="3737683"/>
            <a:ext cx="751931" cy="751931"/>
          </a:xfrm>
          <a:prstGeom prst="rect">
            <a:avLst/>
          </a:prstGeom>
        </p:spPr>
      </p:pic>
      <p:pic>
        <p:nvPicPr>
          <p:cNvPr id="12" name="Graphique 11" descr="Bulle de pensée avec un remplissage uni">
            <a:extLst>
              <a:ext uri="{FF2B5EF4-FFF2-40B4-BE49-F238E27FC236}">
                <a16:creationId xmlns:a16="http://schemas.microsoft.com/office/drawing/2014/main" id="{DE4E63F6-0A0C-ED87-9959-C499A819B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0703" y="2274608"/>
            <a:ext cx="914400" cy="914400"/>
          </a:xfrm>
          <a:prstGeom prst="rect">
            <a:avLst/>
          </a:prstGeom>
        </p:spPr>
      </p:pic>
      <p:pic>
        <p:nvPicPr>
          <p:cNvPr id="13" name="Graphique 12" descr="Utilisateur avec un remplissage uni">
            <a:extLst>
              <a:ext uri="{FF2B5EF4-FFF2-40B4-BE49-F238E27FC236}">
                <a16:creationId xmlns:a16="http://schemas.microsoft.com/office/drawing/2014/main" id="{809985FD-19FC-65F9-901B-AA8B9CA8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7630" y="2823283"/>
            <a:ext cx="914400" cy="914400"/>
          </a:xfrm>
          <a:prstGeom prst="rect">
            <a:avLst/>
          </a:prstGeom>
        </p:spPr>
      </p:pic>
      <p:pic>
        <p:nvPicPr>
          <p:cNvPr id="14" name="Graphique 13" descr="Ordinateur portable avec un remplissage uni">
            <a:extLst>
              <a:ext uri="{FF2B5EF4-FFF2-40B4-BE49-F238E27FC236}">
                <a16:creationId xmlns:a16="http://schemas.microsoft.com/office/drawing/2014/main" id="{2395E9C6-EF35-597A-3A9B-B97DD0FF8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8864" y="3717239"/>
            <a:ext cx="751931" cy="751931"/>
          </a:xfrm>
          <a:prstGeom prst="rect">
            <a:avLst/>
          </a:prstGeom>
        </p:spPr>
      </p:pic>
      <p:pic>
        <p:nvPicPr>
          <p:cNvPr id="16" name="Graphique 15" descr="Bulle de discussion avec un remplissage uni">
            <a:extLst>
              <a:ext uri="{FF2B5EF4-FFF2-40B4-BE49-F238E27FC236}">
                <a16:creationId xmlns:a16="http://schemas.microsoft.com/office/drawing/2014/main" id="{A206228C-24F6-969B-E591-879318EBD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8902" y="2085579"/>
            <a:ext cx="1103429" cy="1103429"/>
          </a:xfrm>
          <a:prstGeom prst="rect">
            <a:avLst/>
          </a:prstGeom>
        </p:spPr>
      </p:pic>
      <p:pic>
        <p:nvPicPr>
          <p:cNvPr id="17" name="Graphique 16" descr="Utilisateur avec un remplissage uni">
            <a:extLst>
              <a:ext uri="{FF2B5EF4-FFF2-40B4-BE49-F238E27FC236}">
                <a16:creationId xmlns:a16="http://schemas.microsoft.com/office/drawing/2014/main" id="{73DC64FA-1876-5A29-B9B4-9CEA4888D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235" y="2823283"/>
            <a:ext cx="914400" cy="914400"/>
          </a:xfrm>
          <a:prstGeom prst="rect">
            <a:avLst/>
          </a:prstGeom>
        </p:spPr>
      </p:pic>
      <p:pic>
        <p:nvPicPr>
          <p:cNvPr id="18" name="Graphique 17" descr="Ordinateur portable avec un remplissage uni">
            <a:extLst>
              <a:ext uri="{FF2B5EF4-FFF2-40B4-BE49-F238E27FC236}">
                <a16:creationId xmlns:a16="http://schemas.microsoft.com/office/drawing/2014/main" id="{86F2E5E4-FBBE-98BE-5C0A-37C39E08F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8318" y="3717239"/>
            <a:ext cx="751931" cy="751931"/>
          </a:xfrm>
          <a:prstGeom prst="rect">
            <a:avLst/>
          </a:prstGeom>
        </p:spPr>
      </p:pic>
      <p:pic>
        <p:nvPicPr>
          <p:cNvPr id="19" name="Graphique 18" descr="Ordinateur portable avec un remplissage uni">
            <a:extLst>
              <a:ext uri="{FF2B5EF4-FFF2-40B4-BE49-F238E27FC236}">
                <a16:creationId xmlns:a16="http://schemas.microsoft.com/office/drawing/2014/main" id="{07B353CA-2EAE-F961-73AC-F84A8FD68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6537" y="3737683"/>
            <a:ext cx="751931" cy="7519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DE2088-82D8-5E6A-1943-801239F2F6F7}"/>
              </a:ext>
            </a:extLst>
          </p:cNvPr>
          <p:cNvSpPr/>
          <p:nvPr/>
        </p:nvSpPr>
        <p:spPr>
          <a:xfrm>
            <a:off x="4828479" y="2413998"/>
            <a:ext cx="646770" cy="409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4845353-F928-B8A2-4DED-CFD1E90DE2F3}"/>
              </a:ext>
            </a:extLst>
          </p:cNvPr>
          <p:cNvSpPr txBox="1"/>
          <p:nvPr/>
        </p:nvSpPr>
        <p:spPr>
          <a:xfrm>
            <a:off x="2751173" y="245793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4E97A2-7EE8-581A-1409-BD36EA988E60}"/>
              </a:ext>
            </a:extLst>
          </p:cNvPr>
          <p:cNvSpPr txBox="1"/>
          <p:nvPr/>
        </p:nvSpPr>
        <p:spPr>
          <a:xfrm>
            <a:off x="5009837" y="2394021"/>
            <a:ext cx="4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C518F8C0-D45E-1A01-C662-56AC4E44E22E}"/>
              </a:ext>
            </a:extLst>
          </p:cNvPr>
          <p:cNvSpPr/>
          <p:nvPr/>
        </p:nvSpPr>
        <p:spPr>
          <a:xfrm>
            <a:off x="1502087" y="5038289"/>
            <a:ext cx="8332904" cy="6133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960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3EB37-BEC1-C10F-E57E-357C233C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Prerequesites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EA948058-493C-3292-762D-FFC0913F6E3E}"/>
              </a:ext>
            </a:extLst>
          </p:cNvPr>
          <p:cNvSpPr/>
          <p:nvPr/>
        </p:nvSpPr>
        <p:spPr>
          <a:xfrm>
            <a:off x="992093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When</a:t>
            </a:r>
            <a:r>
              <a:rPr lang="fr-FR" dirty="0"/>
              <a:t> to </a:t>
            </a:r>
            <a:r>
              <a:rPr lang="fr-FR" dirty="0" err="1"/>
              <a:t>refactoring</a:t>
            </a:r>
            <a:r>
              <a:rPr lang="fr-FR" dirty="0"/>
              <a:t> ?</a:t>
            </a:r>
          </a:p>
          <a:p>
            <a:pPr algn="ctr"/>
            <a:r>
              <a:rPr lang="fr-FR" dirty="0"/>
              <a:t>(SOLID, KISS, Demeter, etc.)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C8AF082E-5EC0-82B2-4281-58997F5734A7}"/>
              </a:ext>
            </a:extLst>
          </p:cNvPr>
          <p:cNvSpPr/>
          <p:nvPr/>
        </p:nvSpPr>
        <p:spPr>
          <a:xfrm>
            <a:off x="469473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Know </a:t>
            </a:r>
            <a:r>
              <a:rPr lang="fr-FR" dirty="0" err="1"/>
              <a:t>refactoring</a:t>
            </a:r>
            <a:r>
              <a:rPr lang="fr-FR" dirty="0"/>
              <a:t> patterns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9A0F1AC2-A58A-EA75-D1C7-878324D9F653}"/>
              </a:ext>
            </a:extLst>
          </p:cNvPr>
          <p:cNvSpPr/>
          <p:nvPr/>
        </p:nvSpPr>
        <p:spPr>
          <a:xfrm>
            <a:off x="839738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hold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IDE and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nobrainer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27439AEB-ACC0-AD11-DE29-109F074C2D11}"/>
              </a:ext>
            </a:extLst>
          </p:cNvPr>
          <p:cNvSpPr/>
          <p:nvPr/>
        </p:nvSpPr>
        <p:spPr>
          <a:xfrm>
            <a:off x="992094" y="4342241"/>
            <a:ext cx="10207814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No test </a:t>
            </a:r>
            <a:r>
              <a:rPr lang="fr-FR" sz="3600" b="1" dirty="0">
                <a:solidFill>
                  <a:schemeClr val="accent2"/>
                </a:solidFill>
                <a:sym typeface="Wingdings" pitchFamily="2" charset="2"/>
              </a:rPr>
              <a:t>/ no </a:t>
            </a:r>
            <a:r>
              <a:rPr lang="fr-FR" sz="3600" b="1" dirty="0" err="1">
                <a:solidFill>
                  <a:schemeClr val="accent2"/>
                </a:solidFill>
                <a:sym typeface="Wingdings" pitchFamily="2" charset="2"/>
              </a:rPr>
              <a:t>refactoring</a:t>
            </a:r>
            <a:endParaRPr lang="fr-F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36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77E7-E1C7-D343-A82C-8AB1025F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r>
              <a:rPr lang="fr-FR" dirty="0"/>
              <a:t> practices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F6E92-CCFD-EB9C-55FC-8E4BD05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Renaming</a:t>
            </a:r>
            <a:endParaRPr lang="fr-FR" dirty="0"/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clearer</a:t>
            </a:r>
            <a:endParaRPr lang="fr-FR" dirty="0"/>
          </a:p>
          <a:p>
            <a:pPr lvl="1"/>
            <a:r>
              <a:rPr lang="fr-FR" dirty="0" err="1"/>
              <a:t>Reinstate</a:t>
            </a:r>
            <a:r>
              <a:rPr lang="fr-FR" dirty="0"/>
              <a:t> intention and </a:t>
            </a:r>
            <a:r>
              <a:rPr lang="fr-FR" dirty="0" err="1"/>
              <a:t>semantics</a:t>
            </a:r>
            <a:endParaRPr lang="fr-FR" dirty="0"/>
          </a:p>
          <a:p>
            <a:r>
              <a:rPr lang="fr-FR" dirty="0"/>
              <a:t>Extraction</a:t>
            </a:r>
          </a:p>
          <a:p>
            <a:pPr lvl="1"/>
            <a:r>
              <a:rPr lang="fr-FR" dirty="0"/>
              <a:t>Break code in multiple </a:t>
            </a:r>
            <a:r>
              <a:rPr lang="fr-FR" dirty="0" err="1"/>
              <a:t>smaller</a:t>
            </a:r>
            <a:r>
              <a:rPr lang="fr-FR" dirty="0"/>
              <a:t> parts</a:t>
            </a:r>
          </a:p>
          <a:p>
            <a:pPr lvl="1"/>
            <a:r>
              <a:rPr lang="fr-FR" dirty="0" err="1"/>
              <a:t>Reinforce</a:t>
            </a:r>
            <a:r>
              <a:rPr lang="fr-FR" dirty="0"/>
              <a:t> abstractions</a:t>
            </a:r>
          </a:p>
          <a:p>
            <a:pPr lvl="1"/>
            <a:r>
              <a:rPr lang="fr-FR" dirty="0" err="1"/>
              <a:t>Reduce</a:t>
            </a:r>
            <a:r>
              <a:rPr lang="fr-FR" dirty="0"/>
              <a:t> duplicates</a:t>
            </a:r>
          </a:p>
          <a:p>
            <a:r>
              <a:rPr lang="fr-FR" dirty="0" err="1"/>
              <a:t>Inline</a:t>
            </a:r>
            <a:endParaRPr lang="fr-FR" dirty="0"/>
          </a:p>
          <a:p>
            <a:pPr lvl="1"/>
            <a:r>
              <a:rPr lang="fr-FR" dirty="0"/>
              <a:t>Opposite to extraction</a:t>
            </a:r>
          </a:p>
          <a:p>
            <a:r>
              <a:rPr lang="fr-FR" dirty="0" err="1"/>
              <a:t>Reorganize</a:t>
            </a:r>
            <a:r>
              <a:rPr lang="fr-FR" dirty="0"/>
              <a:t> code </a:t>
            </a:r>
            <a:r>
              <a:rPr lang="fr-FR" dirty="0" err="1"/>
              <a:t>lines</a:t>
            </a:r>
            <a:endParaRPr lang="fr-FR" dirty="0"/>
          </a:p>
          <a:p>
            <a:pPr lvl="1"/>
            <a:r>
              <a:rPr lang="fr-FR" dirty="0" err="1"/>
              <a:t>Regroup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blocks</a:t>
            </a:r>
          </a:p>
          <a:p>
            <a:r>
              <a:rPr lang="fr-FR" dirty="0"/>
              <a:t>Rewrite </a:t>
            </a:r>
            <a:r>
              <a:rPr lang="fr-FR" dirty="0" err="1"/>
              <a:t>conditionals</a:t>
            </a:r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loops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method</a:t>
            </a:r>
            <a:r>
              <a:rPr lang="fr-FR" dirty="0"/>
              <a:t> signatures</a:t>
            </a:r>
          </a:p>
          <a:p>
            <a:r>
              <a:rPr lang="fr-FR" dirty="0"/>
              <a:t>Move</a:t>
            </a:r>
          </a:p>
          <a:p>
            <a:r>
              <a:rPr lang="fr-FR" dirty="0"/>
              <a:t>More </a:t>
            </a:r>
            <a:r>
              <a:rPr lang="fr-FR" dirty="0" err="1"/>
              <a:t>elaborate</a:t>
            </a:r>
            <a:r>
              <a:rPr lang="fr-FR" dirty="0"/>
              <a:t> &amp; </a:t>
            </a:r>
            <a:r>
              <a:rPr lang="fr-FR" dirty="0" err="1"/>
              <a:t>complex</a:t>
            </a:r>
            <a:r>
              <a:rPr lang="fr-FR" dirty="0"/>
              <a:t> situations</a:t>
            </a:r>
          </a:p>
        </p:txBody>
      </p:sp>
    </p:spTree>
    <p:extLst>
      <p:ext uri="{BB962C8B-B14F-4D97-AF65-F5344CB8AC3E}">
        <p14:creationId xmlns:p14="http://schemas.microsoft.com/office/powerpoint/2010/main" val="2561845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9E201-2BD0-661E-735A-F75DA654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Rewritting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96DA83-A163-030E-AF75-57D0AB43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Reverse if/</a:t>
            </a:r>
            <a:r>
              <a:rPr lang="fr-FR" dirty="0" err="1"/>
              <a:t>else</a:t>
            </a:r>
            <a:endParaRPr lang="fr-FR" dirty="0"/>
          </a:p>
          <a:p>
            <a:pPr lvl="1"/>
            <a:r>
              <a:rPr lang="fr-FR" dirty="0" err="1"/>
              <a:t>Improve</a:t>
            </a:r>
            <a:r>
              <a:rPr lang="fr-FR" dirty="0"/>
              <a:t> condition </a:t>
            </a:r>
            <a:r>
              <a:rPr lang="fr-FR" dirty="0" err="1"/>
              <a:t>understanding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ternary</a:t>
            </a:r>
            <a:r>
              <a:rPr lang="fr-FR" dirty="0"/>
              <a:t> and vice-versa</a:t>
            </a:r>
          </a:p>
          <a:p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conditions</a:t>
            </a:r>
          </a:p>
          <a:p>
            <a:r>
              <a:rPr lang="fr-FR" dirty="0"/>
              <a:t>Combine multiple if/</a:t>
            </a:r>
            <a:r>
              <a:rPr lang="fr-FR" dirty="0" err="1"/>
              <a:t>else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switch</a:t>
            </a:r>
          </a:p>
          <a:p>
            <a:r>
              <a:rPr lang="fr-FR" dirty="0" err="1"/>
              <a:t>Reduce</a:t>
            </a:r>
            <a:r>
              <a:rPr lang="fr-FR" dirty="0"/>
              <a:t> indentation </a:t>
            </a:r>
            <a:r>
              <a:rPr lang="fr-FR" dirty="0" err="1"/>
              <a:t>depth</a:t>
            </a:r>
            <a:endParaRPr lang="fr-FR" dirty="0"/>
          </a:p>
          <a:p>
            <a:pPr lvl="1"/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Fail fast, return asap</a:t>
            </a:r>
          </a:p>
          <a:p>
            <a:r>
              <a:rPr lang="fr-FR" dirty="0" err="1"/>
              <a:t>Reduce</a:t>
            </a:r>
            <a:r>
              <a:rPr lang="fr-FR" dirty="0"/>
              <a:t> duplicates</a:t>
            </a:r>
          </a:p>
        </p:txBody>
      </p:sp>
    </p:spTree>
    <p:extLst>
      <p:ext uri="{BB962C8B-B14F-4D97-AF65-F5344CB8AC3E}">
        <p14:creationId xmlns:p14="http://schemas.microsoft.com/office/powerpoint/2010/main" val="3491830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0F277-AC2C-43DF-9A13-E1DF3BFF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2E58DC-F214-72B3-C608-FCB4F457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Tennis app</a:t>
            </a:r>
          </a:p>
        </p:txBody>
      </p:sp>
    </p:spTree>
    <p:extLst>
      <p:ext uri="{BB962C8B-B14F-4D97-AF65-F5344CB8AC3E}">
        <p14:creationId xmlns:p14="http://schemas.microsoft.com/office/powerpoint/2010/main" val="4001896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6496</TotalTime>
  <Words>2323</Words>
  <Application>Microsoft Macintosh PowerPoint</Application>
  <PresentationFormat>Grand écran</PresentationFormat>
  <Paragraphs>607</Paragraphs>
  <Slides>65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1" baseType="lpstr">
      <vt:lpstr>Arial</vt:lpstr>
      <vt:lpstr>Calibri</vt:lpstr>
      <vt:lpstr>Menlo</vt:lpstr>
      <vt:lpstr>Monaco</vt:lpstr>
      <vt:lpstr>Open Sans</vt:lpstr>
      <vt:lpstr>Custom Design</vt:lpstr>
      <vt:lpstr>Software Craftsmanship</vt:lpstr>
      <vt:lpstr>About</vt:lpstr>
      <vt:lpstr>Software crisis, engineering &amp; crafts</vt:lpstr>
      <vt:lpstr>Developer ↮ Code </vt:lpstr>
      <vt:lpstr>Flatsharing</vt:lpstr>
      <vt:lpstr>Craftsmanship in a nutshell </vt:lpstr>
      <vt:lpstr>The multiverse of acronyms</vt:lpstr>
      <vt:lpstr>Well-crafted software</vt:lpstr>
      <vt:lpstr>Steadily adding value</vt:lpstr>
      <vt:lpstr>Community of professionals</vt:lpstr>
      <vt:lpstr>Productive partnerships</vt:lpstr>
      <vt:lpstr>Manifesto for Software Craftsmanship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Programmation collaborative</vt:lpstr>
      <vt:lpstr>Efficient Collaboration</vt:lpstr>
      <vt:lpstr>Pair programming</vt:lpstr>
      <vt:lpstr>How to ?</vt:lpstr>
      <vt:lpstr>Pair programming style – strong style</vt:lpstr>
      <vt:lpstr>Pair programming style – silent style</vt:lpstr>
      <vt:lpstr>Pair programming styles – ping pong</vt:lpstr>
      <vt:lpstr>Pair programming styles – evil twin</vt:lpstr>
      <vt:lpstr>Pair programming</vt:lpstr>
      <vt:lpstr>Mob programming</vt:lpstr>
      <vt:lpstr>TODO - code review</vt:lpstr>
      <vt:lpstr>Clean Code fundamentals</vt:lpstr>
      <vt:lpstr>Présentation PowerPoint</vt:lpstr>
      <vt:lpstr>Clean code</vt:lpstr>
      <vt:lpstr>Rule of thumb 👍</vt:lpstr>
      <vt:lpstr>Design rules</vt:lpstr>
      <vt:lpstr>polymorphism</vt:lpstr>
      <vt:lpstr>Law of Demeter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TDD</vt:lpstr>
      <vt:lpstr>Code smells</vt:lpstr>
      <vt:lpstr>Error handling</vt:lpstr>
      <vt:lpstr>Technical debt</vt:lpstr>
      <vt:lpstr>Refactoring</vt:lpstr>
      <vt:lpstr>Refactoring</vt:lpstr>
      <vt:lpstr>Prerequesites</vt:lpstr>
      <vt:lpstr>Refactoring practices</vt:lpstr>
      <vt:lpstr>Rewritting conditionals</vt:lpstr>
      <vt:lpstr>Let’s code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H Cedric</cp:lastModifiedBy>
  <cp:revision>42</cp:revision>
  <dcterms:created xsi:type="dcterms:W3CDTF">2022-11-12T13:34:30Z</dcterms:created>
  <dcterms:modified xsi:type="dcterms:W3CDTF">2022-11-24T07:01:39Z</dcterms:modified>
  <cp:version/>
</cp:coreProperties>
</file>